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5"/>
  </p:notesMasterIdLst>
  <p:sldIdLst>
    <p:sldId id="859" r:id="rId2"/>
    <p:sldId id="1017" r:id="rId3"/>
    <p:sldId id="1019" r:id="rId4"/>
    <p:sldId id="1020" r:id="rId5"/>
    <p:sldId id="1021" r:id="rId6"/>
    <p:sldId id="1022" r:id="rId7"/>
    <p:sldId id="1024" r:id="rId8"/>
    <p:sldId id="1025" r:id="rId9"/>
    <p:sldId id="1026" r:id="rId10"/>
    <p:sldId id="1027" r:id="rId11"/>
    <p:sldId id="1038" r:id="rId12"/>
    <p:sldId id="1032" r:id="rId13"/>
    <p:sldId id="1034" r:id="rId14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02" d="100"/>
          <a:sy n="102" d="100"/>
        </p:scale>
        <p:origin x="258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2025/6/17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159102" y="-27384"/>
            <a:ext cx="67687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实验班全程提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 高中语文 必修 上册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2025/6/17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334327" y="1721001"/>
            <a:ext cx="11523345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第一</a:t>
            </a: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单元  </a:t>
            </a:r>
            <a:r>
              <a:rPr lang="zh-CN" altLang="en-US" sz="5400" smtClean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文学阅读与写作</a:t>
            </a:r>
            <a:endParaRPr lang="zh-CN" altLang="en-US" sz="5400" dirty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34327" y="311549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3 </a:t>
            </a:r>
            <a:r>
              <a:rPr lang="zh-CN" altLang="en-US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百合花</a:t>
            </a: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　*哦</a:t>
            </a:r>
            <a:r>
              <a:rPr lang="zh-CN" altLang="en-US" sz="4800" b="0" dirty="0">
                <a:solidFill>
                  <a:srgbClr val="000000"/>
                </a:solidFill>
                <a:latin typeface="宋体" panose="02010600030101010101" pitchFamily="2" charset="-122"/>
                <a:cs typeface="微软雅黑" panose="020B0503020204020204" pitchFamily="34" charset="-122"/>
              </a:rPr>
              <a:t>，</a:t>
            </a: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香雪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C7205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>
                <a:solidFill>
                  <a:srgbClr val="C7205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C7205C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分析标题的深层含义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标题可能会蕴含多层含义，除了</a:t>
            </a:r>
            <a:r>
              <a:rPr lang="zh-CN" altLang="zh-CN" b="1" u="dbl" dirty="0">
                <a:solidFill>
                  <a:srgbClr val="000000"/>
                </a:solidFill>
                <a:uFill>
                  <a:solidFill>
                    <a:srgbClr val="00B05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字面意义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之外，还有潜在的</a:t>
            </a:r>
            <a:r>
              <a:rPr lang="zh-CN" altLang="zh-CN" b="1" u="dbl" dirty="0">
                <a:solidFill>
                  <a:srgbClr val="000000"/>
                </a:solidFill>
                <a:uFill>
                  <a:solidFill>
                    <a:srgbClr val="00B05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比喻义、象征义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等。这些深层的含义往往需要通过细致的阅读和分析才能挖掘出来。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C7205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b="1" dirty="0">
                <a:solidFill>
                  <a:srgbClr val="C7205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C7205C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分析标题的用意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标题不仅可以作为故事的引子，还可以用来点明时间地点、创设故事背景、渲染环境氛围、概括故事情节、暗示比喻象征、揭示小说主旨，甚至可以作为结构的线索、组织的骨架，或者用于寄托情感、深化主题等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7362411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524315"/>
          </a:xfrm>
        </p:spPr>
        <p:txBody>
          <a:bodyPr/>
          <a:lstStyle/>
          <a:p>
            <a:pPr algn="ctr" hangingPunct="0">
              <a:spcAft>
                <a:spcPts val="0"/>
              </a:spcAft>
            </a:pPr>
            <a:r>
              <a:rPr lang="zh-CN" altLang="zh-CN" b="1" dirty="0">
                <a:solidFill>
                  <a:srgbClr val="F7931D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解答标题作用题的角度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C7205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C7205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C7205C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人物层面</a:t>
            </a:r>
            <a:r>
              <a:rPr lang="zh-CN" altLang="zh-CN" b="1" dirty="0">
                <a:solidFill>
                  <a:srgbClr val="C7205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交代文章的写作对象，突出主人公的形象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品质、特点等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spc="-100" dirty="0">
                <a:solidFill>
                  <a:srgbClr val="C7205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spc="-100" dirty="0">
                <a:solidFill>
                  <a:srgbClr val="C7205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spc="-100" dirty="0">
                <a:solidFill>
                  <a:srgbClr val="C7205C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情节层面</a:t>
            </a:r>
            <a:r>
              <a:rPr lang="zh-CN" altLang="zh-CN" b="1" spc="-100" dirty="0">
                <a:solidFill>
                  <a:srgbClr val="C7205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概括主要情节、推动或暗示情节的发展、设置悬念、激发读者兴趣等。</a:t>
            </a:r>
            <a:endParaRPr lang="zh-CN" altLang="zh-CN" sz="1050" spc="-1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C7205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>
                <a:solidFill>
                  <a:srgbClr val="C7205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C7205C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环境层面</a:t>
            </a:r>
            <a:r>
              <a:rPr lang="zh-CN" altLang="zh-CN" b="1" dirty="0">
                <a:solidFill>
                  <a:srgbClr val="C7205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交代时间、地点、环境、故事背景，渲染氛围等。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C7205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b="1" dirty="0">
                <a:solidFill>
                  <a:srgbClr val="C7205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C7205C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主题层面</a:t>
            </a:r>
            <a:r>
              <a:rPr lang="zh-CN" altLang="zh-CN" b="1" dirty="0">
                <a:solidFill>
                  <a:srgbClr val="C7205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紧扣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体现、揭示、暗示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主题；使用某种手法，生动新颖，或含有象征意味、寓意等。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C7205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b="1" dirty="0">
                <a:solidFill>
                  <a:srgbClr val="C7205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C7205C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思路结构层面</a:t>
            </a:r>
            <a:r>
              <a:rPr lang="zh-CN" altLang="zh-CN" b="1" dirty="0">
                <a:solidFill>
                  <a:srgbClr val="C7205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作为贯串全文的线索，起到抑扬、呼应的作用等。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en-US" altLang="zh-CN" b="1" spc="-100" dirty="0">
                <a:solidFill>
                  <a:srgbClr val="C7205C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6</a:t>
            </a:r>
            <a:r>
              <a:rPr lang="en-US" altLang="zh-CN" b="1" spc="-100" dirty="0">
                <a:solidFill>
                  <a:srgbClr val="C7205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spc="-100" dirty="0">
                <a:solidFill>
                  <a:srgbClr val="C7205C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读者感受层面</a:t>
            </a:r>
            <a:r>
              <a:rPr lang="zh-CN" altLang="zh-CN" b="1" spc="-100" dirty="0">
                <a:solidFill>
                  <a:srgbClr val="C7205C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以某种艺术用法吸引读者</a:t>
            </a:r>
            <a:r>
              <a:rPr lang="zh-CN" altLang="zh-CN" b="1" spc="-1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激发阅读兴趣、引人深思、新颖生动等。</a:t>
            </a:r>
            <a:endParaRPr lang="zh-CN" altLang="en-US" spc="-100" dirty="0"/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5174426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《百合花》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文学阅读拓展提优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第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题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P7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21XBS5.EPS" descr="id:2147488654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42748" y="5317173"/>
            <a:ext cx="2015490" cy="370840"/>
          </a:xfrm>
          <a:prstGeom prst="rect">
            <a:avLst/>
          </a:prstGeom>
        </p:spPr>
      </p:pic>
      <p:pic>
        <p:nvPicPr>
          <p:cNvPr id="5" name="手指.EPS" descr="id:2147488661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2406267" y="5380128"/>
            <a:ext cx="601648" cy="2617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386615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781869"/>
            <a:ext cx="11485848" cy="3970318"/>
          </a:xfrm>
        </p:spPr>
        <p:txBody>
          <a:bodyPr/>
          <a:lstStyle/>
          <a:p>
            <a:pPr algn="ctr" hangingPunct="0">
              <a:spcAft>
                <a:spcPts val="0"/>
              </a:spcAft>
            </a:pPr>
            <a:r>
              <a:rPr lang="zh-CN" altLang="zh-CN" b="1" dirty="0">
                <a:solidFill>
                  <a:srgbClr val="EB6262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名人名言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说实在话，世上有着许许多多比乡土更加美妙，更加怡人的地方。但独有故乡却是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我的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，它像母亲一样，无可选择。美的，不够美的，都一样，是亲爱的，是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我的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。它不会让人时时挂念，却能令人终生难以忘怀。这就是故乡，人人都有的故土之情。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茹志鹃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假若人生犹如一条长街，我就不愿意错过这条街上每一处细小的风景。假若人生不过是长街上的一个短梦，我也愿意把这短梦做得生机盎然。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铁凝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</a:p>
        </p:txBody>
      </p:sp>
      <p:pic>
        <p:nvPicPr>
          <p:cNvPr id="3" name="素养养成记.EPS" descr="id:2147488668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759359" y="755651"/>
            <a:ext cx="4671695" cy="485775"/>
          </a:xfrm>
          <a:prstGeom prst="rect">
            <a:avLst/>
          </a:prstGeom>
        </p:spPr>
      </p:pic>
      <p:pic>
        <p:nvPicPr>
          <p:cNvPr id="4" name="21XBS8.EPS" descr="id:2147488675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42748" y="1349821"/>
            <a:ext cx="2015490" cy="370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567706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783610"/>
            <a:ext cx="11485848" cy="4776308"/>
          </a:xfrm>
        </p:spPr>
        <p:txBody>
          <a:bodyPr/>
          <a:lstStyle/>
          <a:p>
            <a:pPr algn="ctr" hangingPunct="0">
              <a:lnSpc>
                <a:spcPct val="140000"/>
              </a:lnSpc>
              <a:spcAft>
                <a:spcPts val="0"/>
              </a:spcAft>
            </a:pPr>
            <a:r>
              <a:rPr lang="zh-CN" altLang="zh-CN" sz="2200" b="1" dirty="0">
                <a:solidFill>
                  <a:srgbClr val="F7931D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茅盾与茹志鹃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30555" hangingPunct="0">
              <a:lnSpc>
                <a:spcPct val="140000"/>
              </a:lnSpc>
              <a:spcAft>
                <a:spcPts val="0"/>
              </a:spcAft>
            </a:pPr>
            <a:r>
              <a:rPr lang="zh-CN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茅盾对茹志鹃的发现和推荐堪称佳话。</a:t>
            </a:r>
            <a:r>
              <a:rPr lang="en-US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1958</a:t>
            </a:r>
            <a:r>
              <a:rPr lang="zh-CN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年，《延河》杂志刊登了茹志鹃的短篇小说《百合花》。茅盾读了这篇作品后，在《谈最近的短篇小说》一文中，用相当的篇幅，颇为兴奋地分析肯定和高度赞扬了《百合花》，认为它风格上清新俊逸，</a:t>
            </a:r>
            <a:r>
              <a:rPr lang="en-US" altLang="zh-CN" sz="22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是我最近读过的几十个短篇中间最使我满意，也最使我感动的一篇</a:t>
            </a:r>
            <a:r>
              <a:rPr lang="en-US" altLang="zh-CN" sz="22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。《人民文学》刊登了茅盾的评论文章，同期还转载了茹志鹃的《百合花》。茹志鹃看到茅盾的这些评价，非常激动，觉得自己这株</a:t>
            </a:r>
            <a:r>
              <a:rPr lang="en-US" altLang="zh-CN" sz="22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已经蔫倒头的百合</a:t>
            </a:r>
            <a:r>
              <a:rPr lang="en-US" altLang="zh-CN" sz="22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，又重新获得了生长的勇气和希望。原来，茹志鹃当时正面临人生的厄运：丈夫陷入政治性问题中，自己也被迫离开了部队。而茅盾及时而热情的鼓励，最终使她立定主意，</a:t>
            </a:r>
            <a:r>
              <a:rPr lang="en-US" altLang="zh-CN" sz="22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不管今后的道路有千难万险</a:t>
            </a:r>
            <a:r>
              <a:rPr lang="en-US" altLang="zh-CN" sz="22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，也要坚持</a:t>
            </a:r>
            <a:r>
              <a:rPr lang="en-US" altLang="zh-CN" sz="22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走下去</a:t>
            </a:r>
            <a:r>
              <a:rPr lang="en-US" altLang="zh-CN" sz="22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</a:pPr>
            <a:r>
              <a:rPr lang="zh-CN" altLang="zh-CN" sz="2200" b="1" dirty="0">
                <a:solidFill>
                  <a:srgbClr val="ED028C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适用话题</a:t>
            </a:r>
            <a:r>
              <a:rPr lang="zh-CN" altLang="zh-CN" sz="22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200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200" b="1" dirty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伯乐</a:t>
            </a:r>
            <a:r>
              <a:rPr lang="en-US" altLang="zh-CN" sz="2200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sz="2200" b="1" dirty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鼓励</a:t>
            </a:r>
            <a:r>
              <a:rPr lang="en-US" altLang="zh-CN" sz="2200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sz="2200" b="1" dirty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坚持</a:t>
            </a:r>
            <a:r>
              <a:rPr lang="en-US" altLang="zh-CN" sz="2200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200" b="1" dirty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等</a:t>
            </a:r>
            <a:r>
              <a:rPr lang="zh-CN" altLang="zh-CN" sz="22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sz="2200" b="1" dirty="0" smtClean="0">
              <a:solidFill>
                <a:srgbClr val="ED028C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素材运用.EPS" descr="id:2147488682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541163" y="752492"/>
            <a:ext cx="2015490" cy="388620"/>
          </a:xfrm>
          <a:prstGeom prst="rect">
            <a:avLst/>
          </a:prstGeom>
        </p:spPr>
      </p:pic>
      <p:grpSp>
        <p:nvGrpSpPr>
          <p:cNvPr id="8" name="组合 7"/>
          <p:cNvGrpSpPr/>
          <p:nvPr/>
        </p:nvGrpSpPr>
        <p:grpSpPr>
          <a:xfrm>
            <a:off x="541163" y="1248196"/>
            <a:ext cx="872415" cy="461665"/>
            <a:chOff x="342748" y="1248196"/>
            <a:chExt cx="872415" cy="461665"/>
          </a:xfrm>
        </p:grpSpPr>
        <p:pic>
          <p:nvPicPr>
            <p:cNvPr id="7" name="BS25.EPS" descr="id:2147488689;FounderCES"/>
            <p:cNvPicPr/>
            <p:nvPr/>
          </p:nvPicPr>
          <p:blipFill>
            <a:blip r:embed="rId3"/>
            <a:stretch>
              <a:fillRect/>
            </a:stretch>
          </p:blipFill>
          <p:spPr>
            <a:xfrm>
              <a:off x="342748" y="1277813"/>
              <a:ext cx="872415" cy="395605"/>
            </a:xfrm>
            <a:prstGeom prst="rect">
              <a:avLst/>
            </a:prstGeom>
          </p:spPr>
        </p:pic>
        <p:sp>
          <p:nvSpPr>
            <p:cNvPr id="6" name="矩形 5"/>
            <p:cNvSpPr/>
            <p:nvPr/>
          </p:nvSpPr>
          <p:spPr>
            <a:xfrm>
              <a:off x="342748" y="1248196"/>
              <a:ext cx="803425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zh-CN" sz="2400" dirty="0" smtClean="0">
                  <a:solidFill>
                    <a:schemeClr val="bg1"/>
                  </a:solidFill>
                  <a:ea typeface="黑体" panose="02010609060101010101" pitchFamily="49" charset="-122"/>
                  <a:cs typeface="Times New Roman" panose="02020603050405020304" pitchFamily="18" charset="0"/>
                </a:rPr>
                <a:t>素材</a:t>
              </a:r>
              <a:endParaRPr lang="zh-CN" altLang="en-US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431701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6574" y="5491105"/>
            <a:ext cx="1296144" cy="416916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4966" y="4463239"/>
            <a:ext cx="1020037" cy="416916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4966" y="3938791"/>
            <a:ext cx="1020037" cy="416916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781869"/>
            <a:ext cx="11485848" cy="4685065"/>
          </a:xfrm>
        </p:spPr>
        <p:txBody>
          <a:bodyPr/>
          <a:lstStyle/>
          <a:p>
            <a:pPr hangingPunct="0">
              <a:lnSpc>
                <a:spcPct val="140000"/>
              </a:lnSpc>
              <a:spcAft>
                <a:spcPts val="0"/>
              </a:spcAft>
            </a:pPr>
            <a:r>
              <a:rPr lang="zh-CN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成语辨析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ctr" hangingPunct="0">
              <a:lnSpc>
                <a:spcPct val="140000"/>
              </a:lnSpc>
              <a:spcAft>
                <a:spcPts val="0"/>
              </a:spcAft>
            </a:pPr>
            <a:r>
              <a:rPr lang="zh-CN" altLang="zh-CN" b="1" dirty="0">
                <a:solidFill>
                  <a:srgbClr val="3AB54A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心不在焉</a:t>
            </a:r>
            <a:r>
              <a:rPr lang="en-US" altLang="zh-CN" b="1" dirty="0">
                <a:solidFill>
                  <a:srgbClr val="3AB54A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 b="1" dirty="0">
                <a:solidFill>
                  <a:srgbClr val="3AB54A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心猿意马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心不在焉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：心思不在这里。指不专心，精神不集中。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心猿意马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：形容心思不专，变化无常，好像马跑猿跳一样。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相同点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都有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心思不专注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的意思；都用作贬义；都常做谓语、定语、状语。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不同点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心不在焉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是直陈性成语，着重指思想不集中，可用于口语和书面语；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心猿意马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是比喻性成语，着重指心思变化无常，多用于书面语。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即境活用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开车时切不可</a:t>
            </a:r>
            <a:r>
              <a:rPr lang="zh-CN" altLang="zh-CN" b="1" u="sng" dirty="0">
                <a:solidFill>
                  <a:srgbClr val="00A54F"/>
                </a:solidFill>
                <a:uFill>
                  <a:solidFill>
                    <a:srgbClr val="00A54F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心不在焉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学习应专心致志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积少成多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如果</a:t>
            </a:r>
            <a:r>
              <a:rPr lang="zh-CN" altLang="zh-CN" b="1" u="sng" dirty="0">
                <a:solidFill>
                  <a:srgbClr val="00A54F"/>
                </a:solidFill>
                <a:uFill>
                  <a:solidFill>
                    <a:srgbClr val="00A54F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心猿意马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、心浮气躁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很难达到理想的境界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教材晒清单.EPS" descr="id:2147488590;FounderCES"/>
          <p:cNvPicPr/>
          <p:nvPr/>
        </p:nvPicPr>
        <p:blipFill>
          <a:blip r:embed="rId3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579794" y="764704"/>
            <a:ext cx="5035692" cy="484818"/>
          </a:xfrm>
          <a:prstGeom prst="rect">
            <a:avLst/>
          </a:prstGeom>
        </p:spPr>
      </p:pic>
      <p:pic>
        <p:nvPicPr>
          <p:cNvPr id="4" name="21XBS1.EPS" descr="id:2147488597;FounderCES"/>
          <p:cNvPicPr/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47911" y="1329398"/>
            <a:ext cx="2016224" cy="3714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3988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990581"/>
            <a:ext cx="11485848" cy="3416320"/>
          </a:xfrm>
        </p:spPr>
        <p:txBody>
          <a:bodyPr/>
          <a:lstStyle/>
          <a:p>
            <a:pPr algn="ctr" hangingPunct="0">
              <a:spcAft>
                <a:spcPts val="0"/>
              </a:spcAft>
            </a:pPr>
            <a:r>
              <a:rPr lang="zh-CN" altLang="zh-CN" b="1" dirty="0">
                <a:solidFill>
                  <a:srgbClr val="F7931D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《百　合　花》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30555"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反右派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斗争开始不久，茹志鹃的家庭成员也被牵连进去。冷峻的现实生活使她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不无悲凉地思念起战时的生活，那时的同志关系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。她说：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战争使人不能有长谈的机会，但是战争却能使人深交。有时仅几十分钟，几分钟，甚至只来得及瞥一眼，便一闪而过，然而人与人之间，就在这个一刹那里，便能够肝胆相照，生死与共。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所以，《百合花》是她</a:t>
            </a:r>
            <a:r>
              <a:rPr lang="en-US" altLang="zh-CN" b="1" u="wavy" dirty="0">
                <a:solidFill>
                  <a:srgbClr val="000000"/>
                </a:solidFill>
                <a:uFill>
                  <a:solidFill>
                    <a:srgbClr val="00AEEF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u="wavy" dirty="0">
                <a:solidFill>
                  <a:srgbClr val="000000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在匝匝忧虑之中，缅怀追念时得来的产物</a:t>
            </a:r>
            <a:r>
              <a:rPr lang="en-US" altLang="zh-CN" b="1" u="wavy" dirty="0">
                <a:solidFill>
                  <a:srgbClr val="000000"/>
                </a:solidFill>
                <a:uFill>
                  <a:solidFill>
                    <a:srgbClr val="00AEEF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相关链接.EPS" descr="id:2147488604;FounderCES"/>
          <p:cNvPicPr/>
          <p:nvPr/>
        </p:nvPicPr>
        <p:blipFill>
          <a:blip r:embed="rId2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78582" y="764704"/>
            <a:ext cx="2015490" cy="388620"/>
          </a:xfrm>
          <a:prstGeom prst="rect">
            <a:avLst/>
          </a:prstGeom>
        </p:spPr>
      </p:pic>
      <p:grpSp>
        <p:nvGrpSpPr>
          <p:cNvPr id="10" name="组合 9"/>
          <p:cNvGrpSpPr/>
          <p:nvPr/>
        </p:nvGrpSpPr>
        <p:grpSpPr>
          <a:xfrm>
            <a:off x="478583" y="1394670"/>
            <a:ext cx="1460162" cy="461665"/>
            <a:chOff x="345811" y="1394670"/>
            <a:chExt cx="1460162" cy="461665"/>
          </a:xfrm>
        </p:grpSpPr>
        <p:pic>
          <p:nvPicPr>
            <p:cNvPr id="4" name="BS23A.EPS" descr="id:2147488611;FounderCES"/>
            <p:cNvPicPr/>
            <p:nvPr/>
          </p:nvPicPr>
          <p:blipFill>
            <a:blip r:embed="rId3"/>
            <a:stretch>
              <a:fillRect/>
            </a:stretch>
          </p:blipFill>
          <p:spPr>
            <a:xfrm>
              <a:off x="345811" y="1412776"/>
              <a:ext cx="1460162" cy="432048"/>
            </a:xfrm>
            <a:prstGeom prst="rect">
              <a:avLst/>
            </a:prstGeom>
          </p:spPr>
        </p:pic>
        <p:sp>
          <p:nvSpPr>
            <p:cNvPr id="9" name="矩形 8"/>
            <p:cNvSpPr/>
            <p:nvPr/>
          </p:nvSpPr>
          <p:spPr>
            <a:xfrm>
              <a:off x="354863" y="1394670"/>
              <a:ext cx="1422184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zh-CN" sz="2400">
                  <a:solidFill>
                    <a:srgbClr val="000000"/>
                  </a:solidFill>
                  <a:ea typeface="黑体" panose="02010609060101010101" pitchFamily="49" charset="-122"/>
                  <a:cs typeface="Times New Roman" panose="02020603050405020304" pitchFamily="18" charset="0"/>
                </a:rPr>
                <a:t>背景解读</a:t>
              </a:r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6734252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 algn="ctr" hangingPunct="0">
              <a:spcAft>
                <a:spcPts val="0"/>
              </a:spcAft>
            </a:pPr>
            <a:r>
              <a:rPr lang="zh-CN" altLang="zh-CN" b="1" dirty="0">
                <a:solidFill>
                  <a:srgbClr val="F7931D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《哦，　香　雪》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30555"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世纪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70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年代末到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80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年代初，我国</a:t>
            </a:r>
            <a:r>
              <a:rPr lang="zh-CN" altLang="zh-CN" b="1" u="dbl" dirty="0">
                <a:solidFill>
                  <a:srgbClr val="000000"/>
                </a:solidFill>
                <a:uFill>
                  <a:solidFill>
                    <a:srgbClr val="00B05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改革开放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的大门打开后，人民生活的方方面面都发生着巨大的变化。《哦，香雪》正作于此时，它是铁凝于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1982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年夏参加《青年文学》编辑部在青岛举办的笔会时所写的，深刻反映了这一变化给人们思想带来的震动。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20020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40768"/>
            <a:ext cx="11485848" cy="3900235"/>
          </a:xfrm>
        </p:spPr>
        <p:txBody>
          <a:bodyPr/>
          <a:lstStyle/>
          <a:p>
            <a:pPr algn="ctr" hangingPunct="0">
              <a:spcAft>
                <a:spcPts val="0"/>
              </a:spcAft>
            </a:pPr>
            <a:r>
              <a:rPr lang="zh-CN" altLang="zh-CN" b="1" dirty="0">
                <a:solidFill>
                  <a:srgbClr val="F7931D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小说</a:t>
            </a:r>
            <a:r>
              <a:rPr lang="en-US" altLang="zh-CN" b="1" dirty="0">
                <a:solidFill>
                  <a:srgbClr val="F7931D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F7931D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三要素</a:t>
            </a:r>
            <a:r>
              <a:rPr lang="en-US" altLang="zh-CN" b="1" dirty="0">
                <a:solidFill>
                  <a:srgbClr val="F7931D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人物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：小说的核心任务就是通过刻画人物、塑造人物形象来揭示社会生活的某些本质问题，从而表现作品的主题。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情节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：作品所描写的事件发展、演变的全过程，一般结构为</a:t>
            </a:r>
            <a:r>
              <a:rPr lang="en-US" altLang="zh-CN" b="1" u="dbl" dirty="0">
                <a:solidFill>
                  <a:srgbClr val="000000"/>
                </a:solidFill>
                <a:uFill>
                  <a:solidFill>
                    <a:srgbClr val="00B050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u="dbl" dirty="0">
                <a:solidFill>
                  <a:srgbClr val="000000"/>
                </a:solidFill>
                <a:uFill>
                  <a:solidFill>
                    <a:srgbClr val="00B05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开端—发展—高潮—结局</a:t>
            </a:r>
            <a:r>
              <a:rPr lang="en-US" altLang="zh-CN" b="1" u="dbl" dirty="0">
                <a:solidFill>
                  <a:srgbClr val="000000"/>
                </a:solidFill>
                <a:uFill>
                  <a:solidFill>
                    <a:srgbClr val="00B050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。情节是现实生活的提炼，比现实生活更具有代表性。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环境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u="dbl" dirty="0">
                <a:solidFill>
                  <a:srgbClr val="000000"/>
                </a:solidFill>
                <a:uFill>
                  <a:solidFill>
                    <a:srgbClr val="00B05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自然环境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是指人物活动的时间、地点、季节、气候及花草鸟虫等；</a:t>
            </a:r>
            <a:r>
              <a:rPr lang="zh-CN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社会环境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是指人物活动的具体背景、处所、氛围以及人际关系等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503455" y="836712"/>
            <a:ext cx="1460162" cy="461665"/>
            <a:chOff x="345811" y="1394670"/>
            <a:chExt cx="1460162" cy="461665"/>
          </a:xfrm>
        </p:grpSpPr>
        <p:pic>
          <p:nvPicPr>
            <p:cNvPr id="7" name="BS23A.EPS" descr="id:2147488611;FounderCES"/>
            <p:cNvPicPr/>
            <p:nvPr/>
          </p:nvPicPr>
          <p:blipFill>
            <a:blip r:embed="rId2"/>
            <a:stretch>
              <a:fillRect/>
            </a:stretch>
          </p:blipFill>
          <p:spPr>
            <a:xfrm>
              <a:off x="345811" y="1412776"/>
              <a:ext cx="1460162" cy="432048"/>
            </a:xfrm>
            <a:prstGeom prst="rect">
              <a:avLst/>
            </a:prstGeom>
          </p:spPr>
        </p:pic>
        <p:sp>
          <p:nvSpPr>
            <p:cNvPr id="8" name="矩形 7"/>
            <p:cNvSpPr/>
            <p:nvPr/>
          </p:nvSpPr>
          <p:spPr>
            <a:xfrm>
              <a:off x="354863" y="1394670"/>
              <a:ext cx="1422184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400">
                  <a:solidFill>
                    <a:srgbClr val="000000"/>
                  </a:solidFill>
                  <a:ea typeface="黑体" panose="02010609060101010101" pitchFamily="49" charset="-122"/>
                  <a:cs typeface="Times New Roman" panose="02020603050405020304" pitchFamily="18" charset="0"/>
                </a:rPr>
                <a:t>文学常识</a:t>
              </a:r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42906437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454233"/>
          </a:xfrm>
        </p:spPr>
        <p:txBody>
          <a:bodyPr/>
          <a:lstStyle/>
          <a:p>
            <a:pPr algn="ctr" hangingPunct="0">
              <a:spcAft>
                <a:spcPts val="0"/>
              </a:spcAft>
            </a:pPr>
            <a:r>
              <a:rPr lang="zh-CN" altLang="zh-CN" b="1" dirty="0">
                <a:solidFill>
                  <a:srgbClr val="F7931D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散文化小说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30555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散文化小说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也称抒情小说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，是中国现当代小说的新样式。这类小说情节散文化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或淡化情节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，结构散化，不以曲折的故事情节取胜，也少有冲突，缺乏悬念，呈现给读者的多是日常生活的自然状态，主张</a:t>
            </a:r>
            <a:r>
              <a:rPr lang="en-US" altLang="zh-CN" b="1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事实都恢复原状，展示生活的本色</a:t>
            </a:r>
            <a:r>
              <a:rPr lang="en-US" altLang="zh-CN" b="1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，将叙述者的情致自然地融注、浸洒在色调平淡的描写中。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30555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散文化是小说创作的审美倾向之一。这类小说以广义的散文体式和非韵体语言抒情，在抒情的主导下兼及叙事写人，表现出一种情感丰富、韵味浓郁、形式自由、灵活多变的新风格。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98984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40768"/>
            <a:ext cx="11485848" cy="576248"/>
          </a:xfrm>
        </p:spPr>
        <p:txBody>
          <a:bodyPr/>
          <a:lstStyle/>
          <a:p>
            <a:pPr algn="ctr" hangingPunct="0">
              <a:spcAft>
                <a:spcPts val="0"/>
              </a:spcAft>
            </a:pPr>
            <a:r>
              <a:rPr lang="zh-CN" altLang="zh-CN" b="1" dirty="0">
                <a:solidFill>
                  <a:srgbClr val="EB6262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文学类文本阅读之分析小说标题的</a:t>
            </a:r>
            <a:r>
              <a:rPr lang="zh-CN" altLang="zh-CN" b="1" dirty="0" smtClean="0">
                <a:solidFill>
                  <a:srgbClr val="EB6262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含义</a:t>
            </a:r>
            <a:endParaRPr lang="en-US" altLang="zh-CN" b="1" dirty="0" smtClean="0">
              <a:solidFill>
                <a:srgbClr val="EB6262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4" name="高考戳考点.EPS" descr="id:2147488625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722846" y="755826"/>
            <a:ext cx="4744720" cy="485775"/>
          </a:xfrm>
          <a:prstGeom prst="rect">
            <a:avLst/>
          </a:prstGeom>
        </p:spPr>
      </p:pic>
      <p:pic>
        <p:nvPicPr>
          <p:cNvPr id="5" name="分析.EPS" descr="id:2147488632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42748" y="1978040"/>
            <a:ext cx="2015490" cy="370840"/>
          </a:xfrm>
          <a:prstGeom prst="rect">
            <a:avLst/>
          </a:prstGeom>
        </p:spPr>
      </p:pic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76008277"/>
              </p:ext>
            </p:extLst>
          </p:nvPr>
        </p:nvGraphicFramePr>
        <p:xfrm>
          <a:off x="343711" y="2513424"/>
          <a:ext cx="11502992" cy="3291840"/>
        </p:xfrm>
        <a:graphic>
          <a:graphicData uri="http://schemas.openxmlformats.org/drawingml/2006/table">
            <a:tbl>
              <a:tblPr firstRow="1" firstCol="1" bandRow="1"/>
              <a:tblGrid>
                <a:gridCol w="1431015">
                  <a:extLst>
                    <a:ext uri="{9D8B030D-6E8A-4147-A177-3AD203B41FA5}">
                      <a16:colId xmlns:a16="http://schemas.microsoft.com/office/drawing/2014/main" val="4274184513"/>
                    </a:ext>
                  </a:extLst>
                </a:gridCol>
                <a:gridCol w="10071977">
                  <a:extLst>
                    <a:ext uri="{9D8B030D-6E8A-4147-A177-3AD203B41FA5}">
                      <a16:colId xmlns:a16="http://schemas.microsoft.com/office/drawing/2014/main" val="1633149691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学科素养</a:t>
                      </a:r>
                      <a:endParaRPr lang="zh-CN" sz="1050" dirty="0">
                        <a:solidFill>
                          <a:srgbClr val="000000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F1DE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审美鉴赏与创造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4482508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高考解读</a:t>
                      </a:r>
                      <a:endParaRPr lang="zh-CN" sz="1050" dirty="0">
                        <a:solidFill>
                          <a:srgbClr val="000000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F1DE"/>
                    </a:solidFill>
                  </a:tcPr>
                </a:tc>
                <a:tc>
                  <a:txBody>
                    <a:bodyPr/>
                    <a:lstStyle/>
                    <a:p>
                      <a:pPr indent="669925"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高考文学类文本阅读之分析小说标题，常见的题目类型有两种：一是理解标题意蕴型，二是分析标题作用型。无论哪一种，均须关注两个方面：一要关注标题本身的内容、艺术特点；二要关注标题与文本的联系，如情节、人物、主旨、环境等。对于理解标题意蕴型题目，特别要关注表层义、深层义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象征义或比喻义等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。</a:t>
                      </a:r>
                      <a:endParaRPr lang="zh-CN" sz="10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3491308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8149223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34936350"/>
              </p:ext>
            </p:extLst>
          </p:nvPr>
        </p:nvGraphicFramePr>
        <p:xfrm>
          <a:off x="334567" y="1268760"/>
          <a:ext cx="11521280" cy="2448272"/>
        </p:xfrm>
        <a:graphic>
          <a:graphicData uri="http://schemas.openxmlformats.org/drawingml/2006/table">
            <a:tbl>
              <a:tblPr firstRow="1" firstCol="1" bandRow="1"/>
              <a:tblGrid>
                <a:gridCol w="2016223">
                  <a:extLst>
                    <a:ext uri="{9D8B030D-6E8A-4147-A177-3AD203B41FA5}">
                      <a16:colId xmlns:a16="http://schemas.microsoft.com/office/drawing/2014/main" val="1255728092"/>
                    </a:ext>
                  </a:extLst>
                </a:gridCol>
                <a:gridCol w="9505057">
                  <a:extLst>
                    <a:ext uri="{9D8B030D-6E8A-4147-A177-3AD203B41FA5}">
                      <a16:colId xmlns:a16="http://schemas.microsoft.com/office/drawing/2014/main" val="2113326689"/>
                    </a:ext>
                  </a:extLst>
                </a:gridCol>
              </a:tblGrid>
              <a:tr h="2448272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常见设问方式</a:t>
                      </a:r>
                      <a:endParaRPr lang="zh-CN" sz="1050" dirty="0">
                        <a:solidFill>
                          <a:srgbClr val="000000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F1DE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小说标题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Segoe UI Symbol" panose="020B0502040204020203" pitchFamily="34" charset="0"/>
                          <a:ea typeface="Times New Roman" panose="02020603050405020304" pitchFamily="18" charset="0"/>
                          <a:cs typeface="Segoe UI Symbol" panose="020B0502040204020203" pitchFamily="34" charset="0"/>
                        </a:rPr>
                        <a:t>✕✕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”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内涵丰富，请结合文本加以分析。</a:t>
                      </a:r>
                      <a:endParaRPr lang="zh-CN" sz="10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小说标题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Segoe UI Symbol" panose="020B0502040204020203" pitchFamily="34" charset="0"/>
                          <a:ea typeface="Times New Roman" panose="02020603050405020304" pitchFamily="18" charset="0"/>
                          <a:cs typeface="Segoe UI Symbol" panose="020B0502040204020203" pitchFamily="34" charset="0"/>
                        </a:rPr>
                        <a:t>✕✕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”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有哪些含义？</a:t>
                      </a:r>
                      <a:endParaRPr lang="zh-CN" sz="10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谈谈你对小说题目的理解。</a:t>
                      </a:r>
                      <a:endParaRPr lang="zh-CN" sz="10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试分析小说题目的作用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好处、妙处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。</a:t>
                      </a:r>
                      <a:endParaRPr lang="zh-CN" sz="10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2830444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3761512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07546"/>
            <a:ext cx="11485848" cy="3970318"/>
          </a:xfrm>
        </p:spPr>
        <p:txBody>
          <a:bodyPr/>
          <a:lstStyle/>
          <a:p>
            <a:pPr algn="ctr" hangingPunct="0">
              <a:spcAft>
                <a:spcPts val="0"/>
              </a:spcAft>
            </a:pPr>
            <a:r>
              <a:rPr lang="zh-CN" altLang="zh-CN" b="1" dirty="0">
                <a:solidFill>
                  <a:srgbClr val="F7931D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解答标题意蕴题的角度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C7205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C7205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C7205C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分析标题的含义和手法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标题可能使用了双关或比喻、象征等手法，这些都需要仔细理解和分析。此外，分析标题与环境和人物之间的关系也是解答标题意蕴题的重要角度。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C7205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C7205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C7205C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分析标题与其他元素的关系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标题不仅是对小说内容的概括，还可能涉及环境、人物、主题等多个方面的关系。它可能与情节、环境、人物、主题相互映照，共同构成小说的整体意蕴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1XBS3.EPS" descr="id:214748864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42748" y="755651"/>
            <a:ext cx="2015490" cy="370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8507234"/>
      </p:ext>
    </p:extLst>
  </p:cSld>
  <p:clrMapOvr>
    <a:masterClrMapping/>
  </p:clrMapOvr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178</TotalTime>
  <Words>1446</Words>
  <Application>Microsoft Office PowerPoint</Application>
  <PresentationFormat>自定义</PresentationFormat>
  <Paragraphs>57</Paragraphs>
  <Slides>13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13</vt:i4>
      </vt:variant>
    </vt:vector>
  </HeadingPairs>
  <TitlesOfParts>
    <vt:vector size="23" baseType="lpstr">
      <vt:lpstr>仿宋</vt:lpstr>
      <vt:lpstr>黑体</vt:lpstr>
      <vt:lpstr>楷体</vt:lpstr>
      <vt:lpstr>宋体</vt:lpstr>
      <vt:lpstr>微软雅黑</vt:lpstr>
      <vt:lpstr>Arial</vt:lpstr>
      <vt:lpstr>Calibri</vt:lpstr>
      <vt:lpstr>Segoe UI Symbol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378</cp:revision>
  <dcterms:created xsi:type="dcterms:W3CDTF">2020-11-06T05:24:00Z</dcterms:created>
  <dcterms:modified xsi:type="dcterms:W3CDTF">2025-06-17T00:23:07Z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